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60" r:id="rId3"/>
    <p:sldId id="257" r:id="rId4"/>
    <p:sldId id="273" r:id="rId5"/>
    <p:sldId id="262" r:id="rId6"/>
    <p:sldId id="269" r:id="rId7"/>
    <p:sldId id="266" r:id="rId8"/>
    <p:sldId id="258" r:id="rId9"/>
    <p:sldId id="259" r:id="rId10"/>
    <p:sldId id="261" r:id="rId11"/>
    <p:sldId id="270" r:id="rId12"/>
    <p:sldId id="263" r:id="rId13"/>
    <p:sldId id="271" r:id="rId14"/>
    <p:sldId id="264" r:id="rId15"/>
    <p:sldId id="267" r:id="rId16"/>
    <p:sldId id="268" r:id="rId17"/>
    <p:sldId id="265" r:id="rId18"/>
    <p:sldId id="272" r:id="rId19"/>
  </p:sldIdLst>
  <p:sldSz cx="9144000" cy="6858000" type="screen4x3"/>
  <p:notesSz cx="6858000" cy="9144000"/>
  <p:embeddedFontLst>
    <p:embeddedFont>
      <p:font typeface="Aaron" panose="02020900000000000000"/>
      <p:bold r:id="rId20"/>
    </p:embeddedFont>
    <p:embeddedFont>
      <p:font typeface="Arial Black" panose="020B0A04020102020204" pitchFamily="34" charset="0"/>
      <p:bold r:id="rId21"/>
    </p:embeddedFont>
    <p:embeddedFont>
      <p:font typeface="vtks distress" panose="020B0604020202020204" charset="0"/>
      <p:regular r:id="rId22"/>
    </p:embeddedFont>
    <p:embeddedFont>
      <p:font typeface="GreeceBlack" panose="020B060000000000000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73" d="100"/>
          <a:sy n="73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490476" y="3336359"/>
            <a:ext cx="3174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vtks distress" panose="02000000000000000000" pitchFamily="2" charset="0"/>
              </a:rPr>
              <a:t>15</a:t>
            </a:r>
            <a:r>
              <a:rPr lang="en-US" sz="8000" dirty="0" smtClean="0">
                <a:latin typeface="Aaron" panose="02020900000000000000" pitchFamily="18" charset="0"/>
              </a:rPr>
              <a:t>.</a:t>
            </a:r>
            <a:r>
              <a:rPr lang="en-US" sz="8000" dirty="0" smtClean="0">
                <a:latin typeface="vtks distress" panose="02000000000000000000" pitchFamily="2" charset="0"/>
              </a:rPr>
              <a:t>1</a:t>
            </a:r>
            <a:r>
              <a:rPr lang="en-US" sz="8000" dirty="0" smtClean="0">
                <a:latin typeface="Aaron" panose="02020900000000000000" pitchFamily="18" charset="0"/>
              </a:rPr>
              <a:t>-</a:t>
            </a:r>
            <a:r>
              <a:rPr lang="en-US" sz="8000" dirty="0" smtClean="0">
                <a:latin typeface="vtks distress" panose="02000000000000000000" pitchFamily="2" charset="0"/>
              </a:rPr>
              <a:t>19</a:t>
            </a:r>
            <a:endParaRPr lang="en-US" sz="80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19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concluding that God was able to raise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him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up, even from the dead, from which he also received him in a figurative sense.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Evidence for the resurrection: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7804" y="1524000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#1 – The Corinthian church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983" y="2006025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#2 – The Old Testament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983" y="2493042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#3 – Cephas (Peter)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5922" y="2996625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#4 – The Twelve apostles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5922" y="3483642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#5 – Over 500 eye witnesses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/>
      <p:bldP spid="22" grpId="1"/>
      <p:bldP spid="23" grpId="0"/>
      <p:bldP spid="24" grpId="0"/>
      <p:bldP spid="24" grpId="1"/>
      <p:bldP spid="2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3" r="31135"/>
          <a:stretch/>
        </p:blipFill>
        <p:spPr>
          <a:xfrm rot="21249910">
            <a:off x="6299863" y="1571621"/>
            <a:ext cx="2861111" cy="1947921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Simon Greenleaf </a:t>
            </a:r>
            <a:r>
              <a:rPr lang="en-US" sz="3200" dirty="0" smtClean="0"/>
              <a:t>- </a:t>
            </a:r>
            <a:r>
              <a:rPr lang="en-US" sz="3200" dirty="0"/>
              <a:t>dean of the Harvard Law School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804" y="1623079"/>
            <a:ext cx="5487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 Treatise on the Law of Evidence (3 vols.)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4" t="10192" r="21953" b="7476"/>
          <a:stretch/>
        </p:blipFill>
        <p:spPr>
          <a:xfrm rot="254683">
            <a:off x="6747854" y="1525636"/>
            <a:ext cx="2224875" cy="3283192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35000"/>
              </a:prst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2241">
            <a:off x="6199291" y="1676700"/>
            <a:ext cx="2619375" cy="2619375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34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17944" y="3065015"/>
            <a:ext cx="62845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 Examination of the Four </a:t>
            </a:r>
            <a:r>
              <a:rPr lang="en-US" sz="3200" dirty="0" smtClean="0"/>
              <a:t>Evangel-</a:t>
            </a:r>
            <a:r>
              <a:rPr lang="en-US" sz="3200" dirty="0" err="1" smtClean="0"/>
              <a:t>ists</a:t>
            </a:r>
            <a:r>
              <a:rPr lang="en-US" sz="3200" dirty="0" smtClean="0"/>
              <a:t> examined by </a:t>
            </a:r>
            <a:r>
              <a:rPr lang="en-US" sz="3200" dirty="0"/>
              <a:t>the Rules of Evidence Administered in the Courts of Justice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3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2" grpId="0"/>
      <p:bldP spid="22" grpId="2"/>
      <p:bldP spid="22" grpId="3"/>
      <p:bldP spid="23" grpId="0"/>
      <p:bldP spid="2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Evidence for the resurrection: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7804" y="1524000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#1 – The Corinthian church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983" y="2006025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#2 – The Old Testament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983" y="2493042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#3 – Cephas (Peter)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5922" y="2996625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#4 – The Twelve apostles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5922" y="3483642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#5 – Over 500 eye witnesses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5861" y="3944154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#6 – James, Jesus’ 1/2 brother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" y="4431174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#7 – Paul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5739" y="4891686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#8 – The other apostles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5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2" grpId="0"/>
      <p:bldP spid="23" grpId="0"/>
      <p:bldP spid="24" grpId="0"/>
      <p:bldP spid="25" grpId="1"/>
      <p:bldP spid="26" grpId="0"/>
      <p:bldP spid="26" grpId="1"/>
      <p:bldP spid="27" grpId="0"/>
      <p:bldP spid="27" grpId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Out of due time </a:t>
            </a:r>
            <a:r>
              <a:rPr lang="en-US" sz="3600" dirty="0" smtClean="0"/>
              <a:t>- </a:t>
            </a:r>
            <a:r>
              <a:rPr lang="en-US" sz="3600" i="1" dirty="0" smtClean="0"/>
              <a:t>out </a:t>
            </a:r>
            <a:r>
              <a:rPr lang="en-US" sz="3600" dirty="0">
                <a:latin typeface="Aaron" panose="02020900000000000000" pitchFamily="18" charset="0"/>
              </a:rPr>
              <a:t>+</a:t>
            </a:r>
            <a:r>
              <a:rPr lang="en-US" sz="3600" dirty="0"/>
              <a:t> </a:t>
            </a:r>
            <a:r>
              <a:rPr lang="en-US" sz="3600" i="1" dirty="0"/>
              <a:t>wound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804" y="1722469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i="1" dirty="0" smtClean="0"/>
              <a:t>Miscarriage </a:t>
            </a:r>
            <a:r>
              <a:rPr lang="en-US" sz="3600" dirty="0" smtClean="0"/>
              <a:t>or</a:t>
            </a:r>
            <a:r>
              <a:rPr lang="en-US" sz="3600" i="1" dirty="0" smtClean="0"/>
              <a:t> abortion</a:t>
            </a:r>
            <a:endParaRPr lang="en-US" sz="36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1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2" grpId="0"/>
      <p:bldP spid="2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</a:t>
            </a:r>
            <a:r>
              <a:rPr lang="en-US" sz="3600" dirty="0" smtClean="0"/>
              <a:t>12.49</a:t>
            </a:r>
            <a:r>
              <a:rPr lang="en-US" sz="2400" dirty="0" smtClean="0"/>
              <a:t>a</a:t>
            </a:r>
            <a:r>
              <a:rPr lang="en-US" sz="3600" dirty="0" smtClean="0"/>
              <a:t> 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everyone to whom much is given, from him much will be required; and to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whom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much has been committed, of him they will ask the more.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4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</a:t>
            </a:r>
            <a:r>
              <a:rPr lang="en-US" sz="3600" dirty="0" smtClean="0"/>
              <a:t>7.47 -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Therefore I say to you, her sins,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which are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many, are forgiven, for she loved much. But to whom little is forgiven,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the same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loves little.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4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John Locke (1632-1704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) – </a:t>
            </a:r>
            <a:r>
              <a:rPr lang="en-US" sz="3600" dirty="0" smtClean="0"/>
              <a:t>“Our </a:t>
            </a:r>
            <a:r>
              <a:rPr lang="en-US" sz="3600" dirty="0" err="1"/>
              <a:t>Saviour’s</a:t>
            </a:r>
            <a:r>
              <a:rPr lang="en-US" sz="3600" dirty="0"/>
              <a:t> resurrection is truly of great importance in Christianity, so great that His being or not being the Messiah stands or falls with it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4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Gen. 1:1</a:t>
            </a:r>
            <a:r>
              <a:rPr lang="en-US" sz="2400" dirty="0"/>
              <a:t>a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In the beginning God 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2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19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733">
            <a:off x="641788" y="410629"/>
            <a:ext cx="3143250" cy="3908108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35000"/>
              </a:prstClr>
            </a:outerShdw>
            <a:softEdge rad="1270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/>
          <a:srcRect r="22744" b="23523"/>
          <a:stretch/>
        </p:blipFill>
        <p:spPr>
          <a:xfrm rot="21378104">
            <a:off x="5009013" y="354439"/>
            <a:ext cx="3759906" cy="3745575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  <a:softEdge rad="127000"/>
          </a:effectLst>
        </p:spPr>
      </p:pic>
      <p:sp>
        <p:nvSpPr>
          <p:cNvPr id="28" name="TextBox 27"/>
          <p:cNvSpPr txBox="1"/>
          <p:nvPr/>
        </p:nvSpPr>
        <p:spPr>
          <a:xfrm>
            <a:off x="507908" y="4031228"/>
            <a:ext cx="3489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reeceBlack" panose="020B0600000000000000" pitchFamily="34" charset="0"/>
              </a:rPr>
              <a:t>Whack! “Darn it!”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42401" y="3883059"/>
            <a:ext cx="3489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reeceBlack" panose="020B0600000000000000" pitchFamily="34" charset="0"/>
              </a:rPr>
              <a:t>“Darn </a:t>
            </a:r>
            <a:r>
              <a:rPr lang="en-US" sz="3600" dirty="0">
                <a:latin typeface="GreeceBlack" panose="020B0600000000000000" pitchFamily="34" charset="0"/>
              </a:rPr>
              <a:t>it!” Whack! </a:t>
            </a:r>
          </a:p>
        </p:txBody>
      </p:sp>
    </p:spTree>
    <p:extLst>
      <p:ext uri="{BB962C8B-B14F-4D97-AF65-F5344CB8AC3E}">
        <p14:creationId xmlns:p14="http://schemas.microsoft.com/office/powerpoint/2010/main" val="23026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Eccl. 7.2 - (It </a:t>
            </a:r>
            <a:r>
              <a:rPr lang="en-US" sz="3600" dirty="0"/>
              <a:t>is)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Better to go to the house of mourning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Than to go to the house of feasting,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that is the end of all men;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And the living will take it to heart.</a:t>
            </a: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Gospel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euangellizō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– </a:t>
            </a:r>
            <a:r>
              <a:rPr lang="en-US" sz="3600" i="1" dirty="0" smtClean="0"/>
              <a:t>Good news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3644" y="3274874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Vain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/>
              <a:t>from a word meaning </a:t>
            </a:r>
            <a:r>
              <a:rPr lang="en-US" sz="3600" i="1" dirty="0"/>
              <a:t>without strength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7804" y="1639669"/>
            <a:ext cx="81039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reeceBlack" panose="020B0600000000000000" pitchFamily="34" charset="0"/>
              </a:rPr>
              <a:t>Literally, The gospel which I </a:t>
            </a:r>
            <a:r>
              <a:rPr lang="en-US" sz="3600" dirty="0" err="1" smtClean="0">
                <a:latin typeface="GreeceBlack" panose="020B0600000000000000" pitchFamily="34" charset="0"/>
              </a:rPr>
              <a:t>gospelized</a:t>
            </a:r>
            <a:r>
              <a:rPr lang="en-US" sz="3600" dirty="0" smtClean="0">
                <a:latin typeface="GreeceBlack" panose="020B0600000000000000" pitchFamily="34" charset="0"/>
              </a:rPr>
              <a:t> to you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5" grpId="0"/>
      <p:bldP spid="45" grpId="1"/>
      <p:bldP spid="46" grpId="0"/>
      <p:bldP spid="46" grpId="1"/>
      <p:bldP spid="4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All events in history have evidence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3419" y="118168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                          … None have proof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3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Evidence for the resurrection: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7804" y="1524000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#1 – The Corinthian church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983" y="2006025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#2 – The Old Testament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983" y="2493042"/>
            <a:ext cx="810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#3 – Cephas (Peter)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5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  <p:bldP spid="45" grpId="2"/>
      <p:bldP spid="22" grpId="0"/>
      <p:bldP spid="22" grpId="2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Feast of firstfruits - Lev</a:t>
            </a:r>
            <a:r>
              <a:rPr lang="en-US" sz="3200" dirty="0"/>
              <a:t>. </a:t>
            </a:r>
            <a:r>
              <a:rPr lang="en-US" sz="3200" dirty="0" smtClean="0"/>
              <a:t>23.9-14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755" y="1493223"/>
            <a:ext cx="8034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200" dirty="0"/>
              <a:t>14</a:t>
            </a:r>
            <a:r>
              <a:rPr lang="en-US" sz="3200" baseline="30000" dirty="0"/>
              <a:t>th</a:t>
            </a:r>
            <a:r>
              <a:rPr lang="en-US" sz="3200" dirty="0"/>
              <a:t> Nisan </a:t>
            </a:r>
            <a:r>
              <a:rPr lang="en-US" sz="3200" dirty="0" smtClean="0"/>
              <a:t>- </a:t>
            </a:r>
            <a:r>
              <a:rPr lang="en-US" sz="3200" dirty="0"/>
              <a:t>Passover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109" y="1970782"/>
            <a:ext cx="8034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200" dirty="0"/>
              <a:t>Following Sabbath </a:t>
            </a:r>
            <a:r>
              <a:rPr lang="en-US" sz="3200" dirty="0" smtClean="0"/>
              <a:t>– Saturday (“High Sabbath”)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7427" y="2995851"/>
            <a:ext cx="8034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200" dirty="0"/>
              <a:t>Following day -</a:t>
            </a:r>
            <a:r>
              <a:rPr lang="en-US" sz="3200" dirty="0" smtClean="0"/>
              <a:t> Sunday</a:t>
            </a:r>
            <a:endParaRPr lang="en-US" sz="32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523461" y="3590279"/>
            <a:ext cx="8174834" cy="788300"/>
            <a:chOff x="428667" y="3590279"/>
            <a:chExt cx="9248733" cy="788300"/>
          </a:xfrm>
        </p:grpSpPr>
        <p:sp>
          <p:nvSpPr>
            <p:cNvPr id="32" name="Rectangle 31"/>
            <p:cNvSpPr/>
            <p:nvPr/>
          </p:nvSpPr>
          <p:spPr>
            <a:xfrm>
              <a:off x="428667" y="3590279"/>
              <a:ext cx="9248733" cy="786580"/>
            </a:xfrm>
            <a:prstGeom prst="rect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612748" y="3590279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826101" y="3590623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039454" y="3590967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252807" y="3591311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466161" y="3591655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679514" y="3591999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7994373" y="3597966"/>
            <a:ext cx="0" cy="786580"/>
          </a:xfrm>
          <a:prstGeom prst="line">
            <a:avLst/>
          </a:prstGeom>
          <a:solidFill>
            <a:srgbClr val="704B00"/>
          </a:solidFill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54999" y="3597966"/>
            <a:ext cx="5314863" cy="773989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30344" y="3783956"/>
            <a:ext cx="839988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TUE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94690" y="3786886"/>
            <a:ext cx="839988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WED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3217" y="3789822"/>
            <a:ext cx="839988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THR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54795" y="3792758"/>
            <a:ext cx="839988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FRI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6756" y="3795694"/>
            <a:ext cx="839988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SAT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09868" y="3790122"/>
            <a:ext cx="913995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MON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71829" y="3798630"/>
            <a:ext cx="839988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SUN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000" y="4520625"/>
            <a:ext cx="8034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200" dirty="0" smtClean="0"/>
              <a:t>THE DAY Jesus rose from the dead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50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mph" presetSubtype="0" fill="remove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mph" presetSubtype="0" fill="remove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remove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mph" presetSubtype="0" fill="remove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3" grpId="0"/>
      <p:bldP spid="43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42" grpId="0" animBg="1"/>
      <p:bldP spid="42" grpId="1" animBg="1"/>
      <p:bldP spid="31" grpId="0" animBg="1"/>
      <p:bldP spid="31" grpId="1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Ps. </a:t>
            </a:r>
            <a:r>
              <a:rPr lang="en-US" sz="3600" dirty="0" smtClean="0"/>
              <a:t>16.10 -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You will not leave my soul in Sheol, Nor will You allow Your Holy One to see corruption.</a:t>
            </a: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Heb. </a:t>
            </a:r>
            <a:r>
              <a:rPr lang="en-US" sz="3600" dirty="0" smtClean="0"/>
              <a:t>11.17-19 - </a:t>
            </a:r>
            <a:r>
              <a:rPr lang="en-US" sz="3600" baseline="30000" dirty="0"/>
              <a:t>17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By faith Abraham, when he was tested, offered up Isaac, and he who had received the promises offered up his only begotten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son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600" baseline="30000" dirty="0"/>
              <a:t>18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of whom it was said,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“In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Isaac your seed shall be called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,”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  <a:p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2063</TotalTime>
  <Words>836</Words>
  <Application>Microsoft Office PowerPoint</Application>
  <PresentationFormat>On-screen Show (4:3)</PresentationFormat>
  <Paragraphs>363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Aaron</vt:lpstr>
      <vt:lpstr>Arial Black</vt:lpstr>
      <vt:lpstr>vtks distress</vt:lpstr>
      <vt:lpstr>GreeceBlack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General Office</cp:lastModifiedBy>
  <cp:revision>29</cp:revision>
  <dcterms:created xsi:type="dcterms:W3CDTF">2015-02-13T01:20:48Z</dcterms:created>
  <dcterms:modified xsi:type="dcterms:W3CDTF">2015-02-17T17:41:13Z</dcterms:modified>
</cp:coreProperties>
</file>